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85" r:id="rId2"/>
    <p:sldId id="287" r:id="rId3"/>
    <p:sldId id="289" r:id="rId4"/>
    <p:sldId id="288" r:id="rId5"/>
    <p:sldId id="297" r:id="rId6"/>
    <p:sldId id="291" r:id="rId7"/>
    <p:sldId id="294" r:id="rId8"/>
    <p:sldId id="293" r:id="rId9"/>
    <p:sldId id="292" r:id="rId10"/>
    <p:sldId id="29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0000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598" autoAdjust="0"/>
  </p:normalViewPr>
  <p:slideViewPr>
    <p:cSldViewPr>
      <p:cViewPr varScale="1">
        <p:scale>
          <a:sx n="114" d="100"/>
          <a:sy n="114" d="100"/>
        </p:scale>
        <p:origin x="11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D9BAE-5E0D-4C61-A6B5-6FBB8E1BF4D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2BC60-33DF-42F9-94E5-D9DF5B0C4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7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BC60-33DF-42F9-94E5-D9DF5B0C44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42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BC60-33DF-42F9-94E5-D9DF5B0C44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8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BC60-33DF-42F9-94E5-D9DF5B0C44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1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BC60-33DF-42F9-94E5-D9DF5B0C44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68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BC60-33DF-42F9-94E5-D9DF5B0C44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BC60-33DF-42F9-94E5-D9DF5B0C44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5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BC60-33DF-42F9-94E5-D9DF5B0C44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95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BC60-33DF-42F9-94E5-D9DF5B0C44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BC60-33DF-42F9-94E5-D9DF5B0C44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4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BC60-33DF-42F9-94E5-D9DF5B0C44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5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A9C-0C8E-4BD1-B1EF-CE2C319A77C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BCC8-E836-4A26-BA62-ABE72D7817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A9C-0C8E-4BD1-B1EF-CE2C319A77C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BCC8-E836-4A26-BA62-ABE72D781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A9C-0C8E-4BD1-B1EF-CE2C319A77C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BCC8-E836-4A26-BA62-ABE72D781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A9C-0C8E-4BD1-B1EF-CE2C319A77C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BCC8-E836-4A26-BA62-ABE72D781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A9C-0C8E-4BD1-B1EF-CE2C319A77C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BCC8-E836-4A26-BA62-ABE72D7817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A9C-0C8E-4BD1-B1EF-CE2C319A77C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BCC8-E836-4A26-BA62-ABE72D781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A9C-0C8E-4BD1-B1EF-CE2C319A77C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BCC8-E836-4A26-BA62-ABE72D781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A9C-0C8E-4BD1-B1EF-CE2C319A77C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1BCC8-E836-4A26-BA62-ABE72D7817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A9C-0C8E-4BD1-B1EF-CE2C319A77C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BCC8-E836-4A26-BA62-ABE72D781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CA9C-0C8E-4BD1-B1EF-CE2C319A77C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F71BCC8-E836-4A26-BA62-ABE72D781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9FCCA9C-0C8E-4BD1-B1EF-CE2C319A77C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BCC8-E836-4A26-BA62-ABE72D7817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FCCA9C-0C8E-4BD1-B1EF-CE2C319A77C7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F71BCC8-E836-4A26-BA62-ABE72D7817E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13617-E51F-4B9F-A6B7-15668739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86" y="0"/>
            <a:ext cx="9180786" cy="226695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68C8541-FFEE-424D-A2C1-32CAD3336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5250"/>
            <a:ext cx="2057400" cy="2057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1241C-EAC8-4205-8F3B-2E2586A71A5B}"/>
              </a:ext>
            </a:extLst>
          </p:cNvPr>
          <p:cNvSpPr/>
          <p:nvPr/>
        </p:nvSpPr>
        <p:spPr>
          <a:xfrm>
            <a:off x="-36786" y="1981200"/>
            <a:ext cx="6589986" cy="28575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Earn Thousands of Dollars in One Single Day!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2BEE95-1A0D-4950-99D4-FA71B3A0DAB2}"/>
              </a:ext>
            </a:extLst>
          </p:cNvPr>
          <p:cNvSpPr/>
          <p:nvPr/>
        </p:nvSpPr>
        <p:spPr>
          <a:xfrm>
            <a:off x="-36786" y="1752600"/>
            <a:ext cx="4532586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Savings on Top Name Brands!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82C8F-B249-434C-B8FA-3F6DBDA1FB22}"/>
              </a:ext>
            </a:extLst>
          </p:cNvPr>
          <p:cNvSpPr txBox="1"/>
          <p:nvPr/>
        </p:nvSpPr>
        <p:spPr>
          <a:xfrm>
            <a:off x="112986" y="2654572"/>
            <a:ext cx="8991600" cy="160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6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 dirty="0">
                <a:ln>
                  <a:noFill/>
                </a:ln>
                <a:solidFill>
                  <a:srgbClr val="003399"/>
                </a:solidFill>
                <a:effectLst/>
                <a:latin typeface="Rockwell Nova" panose="02060503020205020403" pitchFamily="18" charset="0"/>
              </a:rPr>
              <a:t>Jackson Music’s</a:t>
            </a:r>
          </a:p>
          <a:p>
            <a:pPr marL="0" marR="0" indent="0" algn="ctr">
              <a:lnSpc>
                <a:spcPct val="6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 dirty="0">
                <a:solidFill>
                  <a:srgbClr val="003399"/>
                </a:solidFill>
                <a:latin typeface="Rockwell Nova" panose="02060503020205020403" pitchFamily="18" charset="0"/>
              </a:rPr>
              <a:t>4th</a:t>
            </a:r>
            <a:r>
              <a:rPr lang="en-US" sz="3600" kern="1400" dirty="0">
                <a:ln>
                  <a:noFill/>
                </a:ln>
                <a:solidFill>
                  <a:srgbClr val="003399"/>
                </a:solidFill>
                <a:effectLst/>
                <a:latin typeface="Rockwell Nova" panose="02060503020205020403" pitchFamily="18" charset="0"/>
              </a:rPr>
              <a:t> Annual </a:t>
            </a:r>
          </a:p>
          <a:p>
            <a:pPr marL="0" marR="0" indent="0" algn="ctr">
              <a:lnSpc>
                <a:spcPct val="6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kern="1400" dirty="0">
                <a:ln>
                  <a:noFill/>
                </a:ln>
                <a:solidFill>
                  <a:srgbClr val="003399"/>
                </a:solidFill>
                <a:effectLst/>
                <a:latin typeface="Rockwell Nova" panose="02060503020205020403" pitchFamily="18" charset="0"/>
              </a:rPr>
              <a:t>New Mattress Fundraiser</a:t>
            </a: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ED75F-1269-4D0E-8B50-BE2A1F87065E}"/>
              </a:ext>
            </a:extLst>
          </p:cNvPr>
          <p:cNvSpPr txBox="1"/>
          <p:nvPr/>
        </p:nvSpPr>
        <p:spPr>
          <a:xfrm>
            <a:off x="1600200" y="4308479"/>
            <a:ext cx="6400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Saturday, February 24th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10am – 5pm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003399"/>
                </a:solidFill>
              </a:rPr>
              <a:t>@ Jackson High School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FA3BBA-C091-4E01-B4A9-4C6B2F457564}"/>
              </a:ext>
            </a:extLst>
          </p:cNvPr>
          <p:cNvSpPr/>
          <p:nvPr/>
        </p:nvSpPr>
        <p:spPr>
          <a:xfrm>
            <a:off x="76200" y="6484882"/>
            <a:ext cx="8991600" cy="277867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CFSbeds.com</a:t>
            </a:r>
          </a:p>
        </p:txBody>
      </p:sp>
    </p:spTree>
    <p:extLst>
      <p:ext uri="{BB962C8B-B14F-4D97-AF65-F5344CB8AC3E}">
        <p14:creationId xmlns:p14="http://schemas.microsoft.com/office/powerpoint/2010/main" val="265755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13617-E51F-4B9F-A6B7-15668739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001" y="-120579"/>
            <a:ext cx="9287200" cy="457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82C8F-B249-434C-B8FA-3F6DBDA1FB22}"/>
              </a:ext>
            </a:extLst>
          </p:cNvPr>
          <p:cNvSpPr txBox="1"/>
          <p:nvPr/>
        </p:nvSpPr>
        <p:spPr>
          <a:xfrm>
            <a:off x="126127" y="414382"/>
            <a:ext cx="8991600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3200" b="1" kern="1400" dirty="0">
              <a:ln>
                <a:noFill/>
              </a:ln>
              <a:solidFill>
                <a:srgbClr val="003399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361DA-1DDA-470F-8EFB-7C25A4BD3BE2}"/>
              </a:ext>
            </a:extLst>
          </p:cNvPr>
          <p:cNvSpPr txBox="1"/>
          <p:nvPr/>
        </p:nvSpPr>
        <p:spPr>
          <a:xfrm>
            <a:off x="1846115" y="503669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	</a:t>
            </a:r>
            <a:r>
              <a:rPr lang="en-US" sz="2400" dirty="0"/>
              <a:t>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E5F19F-5128-47B6-96E8-BEDF0590EC30}"/>
              </a:ext>
            </a:extLst>
          </p:cNvPr>
          <p:cNvSpPr/>
          <p:nvPr/>
        </p:nvSpPr>
        <p:spPr>
          <a:xfrm>
            <a:off x="1660870" y="1873934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0CDB2E-6C03-4F6A-A0D5-55FDB26919FB}"/>
              </a:ext>
            </a:extLst>
          </p:cNvPr>
          <p:cNvSpPr/>
          <p:nvPr/>
        </p:nvSpPr>
        <p:spPr>
          <a:xfrm>
            <a:off x="6400800" y="1667976"/>
            <a:ext cx="1646418" cy="3711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BF70DF-9A40-4A99-AA92-ECA4764BED78}"/>
              </a:ext>
            </a:extLst>
          </p:cNvPr>
          <p:cNvSpPr/>
          <p:nvPr/>
        </p:nvSpPr>
        <p:spPr>
          <a:xfrm>
            <a:off x="5943600" y="2382051"/>
            <a:ext cx="1646417" cy="2844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905AD6-5596-462E-BDD3-922B2D18CAB3}"/>
              </a:ext>
            </a:extLst>
          </p:cNvPr>
          <p:cNvSpPr txBox="1"/>
          <p:nvPr/>
        </p:nvSpPr>
        <p:spPr>
          <a:xfrm>
            <a:off x="562761" y="702842"/>
            <a:ext cx="7942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How Big Will Jackson’s Check Be?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47943-D0D1-04C7-FF7D-6A3E7C580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0150"/>
            <a:ext cx="7162799" cy="45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1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13617-E51F-4B9F-A6B7-15668739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86" y="0"/>
            <a:ext cx="918078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82C8F-B249-434C-B8FA-3F6DBDA1FB22}"/>
              </a:ext>
            </a:extLst>
          </p:cNvPr>
          <p:cNvSpPr txBox="1"/>
          <p:nvPr/>
        </p:nvSpPr>
        <p:spPr>
          <a:xfrm>
            <a:off x="76200" y="641425"/>
            <a:ext cx="8991600" cy="688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6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u="sng" kern="1400" dirty="0">
                <a:solidFill>
                  <a:srgbClr val="003399"/>
                </a:solidFill>
                <a:latin typeface="Rockwell Nova" panose="02060503020205020403" pitchFamily="18" charset="0"/>
              </a:rPr>
              <a:t>Custom Fundraising Solutions</a:t>
            </a:r>
            <a:endParaRPr lang="en-US" sz="1200" u="sng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FA3BBA-C091-4E01-B4A9-4C6B2F457564}"/>
              </a:ext>
            </a:extLst>
          </p:cNvPr>
          <p:cNvSpPr/>
          <p:nvPr/>
        </p:nvSpPr>
        <p:spPr>
          <a:xfrm>
            <a:off x="76200" y="6484882"/>
            <a:ext cx="8991600" cy="277867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CFSbeds.com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623B4D-BA8B-412A-ADAD-8C09F5D2B17B}"/>
              </a:ext>
            </a:extLst>
          </p:cNvPr>
          <p:cNvSpPr txBox="1"/>
          <p:nvPr/>
        </p:nvSpPr>
        <p:spPr>
          <a:xfrm>
            <a:off x="342900" y="1752600"/>
            <a:ext cx="8458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Who are we?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CC"/>
                </a:solidFill>
              </a:rPr>
              <a:t>Locally Owned &amp; Operated – </a:t>
            </a:r>
            <a:r>
              <a:rPr lang="en-US" sz="1400" i="1" u="sng" dirty="0">
                <a:solidFill>
                  <a:srgbClr val="FF0000"/>
                </a:solidFill>
              </a:rPr>
              <a:t>Raised over $1.8 million for WA schools since 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CC"/>
                </a:solidFill>
              </a:rPr>
              <a:t>Part of a Nationwide Fundraising Organization with 95 Locations Across the Country – </a:t>
            </a:r>
            <a:r>
              <a:rPr lang="en-US" sz="1400" i="1" u="sng" dirty="0">
                <a:solidFill>
                  <a:srgbClr val="FF0000"/>
                </a:solidFill>
              </a:rPr>
              <a:t>Raised over $60 million for schools across the country since 2005</a:t>
            </a:r>
          </a:p>
          <a:p>
            <a:endParaRPr lang="en-US" sz="2000" i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</a:rPr>
              <a:t>What programs/locations do we work with?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CC"/>
                </a:solidFill>
              </a:rPr>
              <a:t>4</a:t>
            </a:r>
            <a:r>
              <a:rPr lang="en-US" sz="1800" dirty="0">
                <a:solidFill>
                  <a:srgbClr val="0033CC"/>
                </a:solidFill>
              </a:rPr>
              <a:t>0+ events locally each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CC"/>
                </a:solidFill>
              </a:rPr>
              <a:t>Any given weekend you can find us at a local high school running this event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33CC"/>
                </a:solidFill>
              </a:rPr>
              <a:t>Reputation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CC"/>
                </a:solidFill>
              </a:rPr>
              <a:t>Customer service is </a:t>
            </a:r>
            <a:r>
              <a:rPr lang="en-US" dirty="0">
                <a:solidFill>
                  <a:srgbClr val="0033CC"/>
                </a:solidFill>
              </a:rPr>
              <a:t>k</a:t>
            </a:r>
            <a:r>
              <a:rPr lang="en-US" sz="1800" dirty="0">
                <a:solidFill>
                  <a:srgbClr val="0033CC"/>
                </a:solidFill>
              </a:rPr>
              <a:t>ey to our success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CC"/>
                </a:solidFill>
              </a:rPr>
              <a:t>Doing what we say we are going to do is what separates us from other companies and allows us back into your community year after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1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13617-E51F-4B9F-A6B7-15668739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82C8F-B249-434C-B8FA-3F6DBDA1FB22}"/>
              </a:ext>
            </a:extLst>
          </p:cNvPr>
          <p:cNvSpPr txBox="1"/>
          <p:nvPr/>
        </p:nvSpPr>
        <p:spPr>
          <a:xfrm>
            <a:off x="152399" y="956171"/>
            <a:ext cx="8991600" cy="229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FA3BBA-C091-4E01-B4A9-4C6B2F457564}"/>
              </a:ext>
            </a:extLst>
          </p:cNvPr>
          <p:cNvSpPr/>
          <p:nvPr/>
        </p:nvSpPr>
        <p:spPr>
          <a:xfrm>
            <a:off x="76200" y="6459554"/>
            <a:ext cx="8991600" cy="277867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CFSbeds.com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0C8B62-99E6-4B60-80DC-311532DD2547}"/>
              </a:ext>
            </a:extLst>
          </p:cNvPr>
          <p:cNvSpPr txBox="1"/>
          <p:nvPr/>
        </p:nvSpPr>
        <p:spPr>
          <a:xfrm>
            <a:off x="6172200" y="494287"/>
            <a:ext cx="3047999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399"/>
                </a:solidFill>
              </a:rPr>
              <a:t>30 Different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Twin (starting at $249),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Full (starting at $259),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Queen (starting at $299),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King (starting at $499),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3399"/>
                </a:solidFill>
              </a:rPr>
              <a:t>CalKing</a:t>
            </a:r>
            <a:r>
              <a:rPr lang="en-US" sz="1400" dirty="0">
                <a:solidFill>
                  <a:srgbClr val="003399"/>
                </a:solidFill>
              </a:rPr>
              <a:t> (starting at $499)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399"/>
                </a:solidFill>
              </a:rPr>
              <a:t>Manufacturers we carry: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399"/>
                </a:solidFill>
              </a:rPr>
              <a:t>Simmons Beautyrest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399"/>
                </a:solidFill>
              </a:rPr>
              <a:t>Therapedic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399"/>
                </a:solidFill>
              </a:rPr>
              <a:t>Englander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399"/>
                </a:solidFill>
              </a:rPr>
              <a:t>Southerland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399"/>
                </a:solidFill>
              </a:rPr>
              <a:t>Tranquility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399"/>
                </a:solidFill>
              </a:rPr>
              <a:t>Wellsville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399"/>
                </a:solidFill>
              </a:rPr>
              <a:t>Intellibed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339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399"/>
                </a:solidFill>
              </a:rPr>
              <a:t>Payment options: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399"/>
                </a:solidFill>
              </a:rPr>
              <a:t>Credit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399"/>
                </a:solidFill>
              </a:rPr>
              <a:t>Cash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399"/>
                </a:solidFill>
              </a:rPr>
              <a:t>Check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3399"/>
                </a:solidFill>
              </a:rPr>
              <a:t>Financing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</a:rPr>
              <a:t>Layaway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0B0EA3-BBA4-4F97-91E3-73CA4E0BA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984" y="1811285"/>
            <a:ext cx="6185680" cy="384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2A5534-9C0B-4A38-901D-EDD2289C9CFD}"/>
              </a:ext>
            </a:extLst>
          </p:cNvPr>
          <p:cNvSpPr txBox="1"/>
          <p:nvPr/>
        </p:nvSpPr>
        <p:spPr>
          <a:xfrm>
            <a:off x="1295400" y="502586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3399"/>
                </a:solidFill>
              </a:rPr>
              <a:t>Showroom</a:t>
            </a:r>
          </a:p>
        </p:txBody>
      </p:sp>
      <p:pic>
        <p:nvPicPr>
          <p:cNvPr id="1026" name="Picture 2" descr="What It Takes to Be &quot;Made in the USA&quot;">
            <a:extLst>
              <a:ext uri="{FF2B5EF4-FFF2-40B4-BE49-F238E27FC236}">
                <a16:creationId xmlns:a16="http://schemas.microsoft.com/office/drawing/2014/main" id="{9A953656-4D34-14A2-E2E7-4FA28F2F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81495"/>
            <a:ext cx="1276347" cy="9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13617-E51F-4B9F-A6B7-15668739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86" y="0"/>
            <a:ext cx="9180786" cy="1500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82C8F-B249-434C-B8FA-3F6DBDA1FB22}"/>
              </a:ext>
            </a:extLst>
          </p:cNvPr>
          <p:cNvSpPr txBox="1"/>
          <p:nvPr/>
        </p:nvSpPr>
        <p:spPr>
          <a:xfrm>
            <a:off x="152399" y="956171"/>
            <a:ext cx="8991600" cy="229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FA3BBA-C091-4E01-B4A9-4C6B2F457564}"/>
              </a:ext>
            </a:extLst>
          </p:cNvPr>
          <p:cNvSpPr/>
          <p:nvPr/>
        </p:nvSpPr>
        <p:spPr>
          <a:xfrm>
            <a:off x="76200" y="6459554"/>
            <a:ext cx="8991600" cy="277867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CFSbeds.com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5C68E-FD9A-40BA-A82D-8A58C75CAB6D}"/>
              </a:ext>
            </a:extLst>
          </p:cNvPr>
          <p:cNvSpPr txBox="1"/>
          <p:nvPr/>
        </p:nvSpPr>
        <p:spPr>
          <a:xfrm>
            <a:off x="573248" y="1565349"/>
            <a:ext cx="8342152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99"/>
                </a:solidFill>
              </a:rPr>
              <a:t>1 out of every 10 buy a new mattress each year!</a:t>
            </a:r>
          </a:p>
          <a:p>
            <a:endParaRPr lang="en-US" sz="2000" dirty="0">
              <a:solidFill>
                <a:srgbClr val="0033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99"/>
                </a:solidFill>
              </a:rPr>
              <a:t>We sell the same product someone can get in a store but for less</a:t>
            </a:r>
            <a:r>
              <a:rPr lang="en-US" sz="2400" dirty="0">
                <a:solidFill>
                  <a:srgbClr val="003399"/>
                </a:solidFill>
              </a:rPr>
              <a:t>!  </a:t>
            </a:r>
            <a:endParaRPr lang="en-US" sz="1200" dirty="0">
              <a:solidFill>
                <a:srgbClr val="003399"/>
              </a:solidFill>
            </a:endParaRPr>
          </a:p>
          <a:p>
            <a:pPr marL="1200150" lvl="2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Mattresses</a:t>
            </a:r>
          </a:p>
          <a:p>
            <a:pPr marL="1200150" lvl="2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Foundations / Boxsprings</a:t>
            </a:r>
          </a:p>
          <a:p>
            <a:pPr marL="1200150" lvl="2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Adjustable Bed Frames</a:t>
            </a:r>
          </a:p>
          <a:p>
            <a:pPr marL="1200150" lvl="2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Frames</a:t>
            </a:r>
          </a:p>
          <a:p>
            <a:pPr marL="36576" indent="0">
              <a:buNone/>
            </a:pPr>
            <a:endParaRPr lang="en-US" sz="2400" dirty="0">
              <a:solidFill>
                <a:srgbClr val="003399"/>
              </a:solidFill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99"/>
                </a:solidFill>
              </a:rPr>
              <a:t>We offer the same services stores do:</a:t>
            </a:r>
          </a:p>
          <a:p>
            <a:pPr marL="1200150" lvl="2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Warranties</a:t>
            </a:r>
          </a:p>
          <a:p>
            <a:pPr marL="1200150" lvl="2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Comfort Guarantees</a:t>
            </a:r>
          </a:p>
          <a:p>
            <a:pPr marL="1200150" lvl="2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Delivery &amp; Haulaway Options</a:t>
            </a:r>
          </a:p>
          <a:p>
            <a:pPr marL="1200150" lvl="2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Great Customer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3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99"/>
                </a:solidFill>
              </a:rPr>
              <a:t>Competitive pricing AND your group makes between 45 – 60% of the net profits</a:t>
            </a:r>
          </a:p>
          <a:p>
            <a:endParaRPr lang="en-US" sz="1100" dirty="0">
              <a:solidFill>
                <a:srgbClr val="003399"/>
              </a:solidFill>
            </a:endParaRPr>
          </a:p>
          <a:p>
            <a:pPr marL="1200150" lvl="2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3399"/>
              </a:solidFill>
            </a:endParaRPr>
          </a:p>
          <a:p>
            <a:pPr marL="1200150" lvl="2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F24D1-BBFB-4555-99F8-507052C8D85D}"/>
              </a:ext>
            </a:extLst>
          </p:cNvPr>
          <p:cNvSpPr txBox="1"/>
          <p:nvPr/>
        </p:nvSpPr>
        <p:spPr>
          <a:xfrm>
            <a:off x="114299" y="521064"/>
            <a:ext cx="9029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003399"/>
                </a:solidFill>
              </a:rPr>
              <a:t>Why Mattresses?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378C6-F3DC-430D-88F4-4BC9983F7EB2}"/>
              </a:ext>
            </a:extLst>
          </p:cNvPr>
          <p:cNvSpPr txBox="1"/>
          <p:nvPr/>
        </p:nvSpPr>
        <p:spPr>
          <a:xfrm>
            <a:off x="3917106" y="2738030"/>
            <a:ext cx="46613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Mattress Protectors</a:t>
            </a:r>
          </a:p>
          <a:p>
            <a:pPr marL="800100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Luxury Pillows</a:t>
            </a:r>
          </a:p>
          <a:p>
            <a:pPr marL="800100" lvl="1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99"/>
                </a:solidFill>
              </a:rPr>
              <a:t>Sheets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3005CB-8B3B-4257-B827-F3B85319AA71}"/>
              </a:ext>
            </a:extLst>
          </p:cNvPr>
          <p:cNvCxnSpPr>
            <a:cxnSpLocks/>
          </p:cNvCxnSpPr>
          <p:nvPr/>
        </p:nvCxnSpPr>
        <p:spPr>
          <a:xfrm>
            <a:off x="0" y="1500420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13617-E51F-4B9F-A6B7-15668739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73" y="-8823"/>
            <a:ext cx="92872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68C8541-FFEE-424D-A2C1-32CAD3336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84928"/>
            <a:ext cx="1447800" cy="1447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82C8F-B249-434C-B8FA-3F6DBDA1FB22}"/>
              </a:ext>
            </a:extLst>
          </p:cNvPr>
          <p:cNvSpPr txBox="1"/>
          <p:nvPr/>
        </p:nvSpPr>
        <p:spPr>
          <a:xfrm>
            <a:off x="36352" y="637529"/>
            <a:ext cx="899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003399"/>
                </a:solidFill>
              </a:rPr>
              <a:t>Participation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FA3BBA-C091-4E01-B4A9-4C6B2F457564}"/>
              </a:ext>
            </a:extLst>
          </p:cNvPr>
          <p:cNvSpPr/>
          <p:nvPr/>
        </p:nvSpPr>
        <p:spPr>
          <a:xfrm>
            <a:off x="76200" y="6459554"/>
            <a:ext cx="8991600" cy="277867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CFSbeds.com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361DA-1DDA-470F-8EFB-7C25A4BD3BE2}"/>
              </a:ext>
            </a:extLst>
          </p:cNvPr>
          <p:cNvSpPr txBox="1"/>
          <p:nvPr/>
        </p:nvSpPr>
        <p:spPr>
          <a:xfrm>
            <a:off x="1447800" y="1828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	</a:t>
            </a:r>
            <a:r>
              <a:rPr lang="en-US" sz="2400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CF7F11-0AA4-9D86-21D1-83212D22F1AC}"/>
              </a:ext>
            </a:extLst>
          </p:cNvPr>
          <p:cNvSpPr txBox="1"/>
          <p:nvPr/>
        </p:nvSpPr>
        <p:spPr>
          <a:xfrm>
            <a:off x="545227" y="2409222"/>
            <a:ext cx="81534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All fundraising takes action!</a:t>
            </a:r>
          </a:p>
          <a:p>
            <a:endParaRPr lang="en-US" sz="2000" dirty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Unlike with other fundraisers, participation in this fundraiser does </a:t>
            </a:r>
            <a:r>
              <a:rPr lang="en-US" sz="2400" b="1" dirty="0">
                <a:solidFill>
                  <a:srgbClr val="0033CC"/>
                </a:solidFill>
              </a:rPr>
              <a:t>NOT </a:t>
            </a:r>
            <a:r>
              <a:rPr lang="en-US" sz="2000" dirty="0">
                <a:solidFill>
                  <a:srgbClr val="0033CC"/>
                </a:solidFill>
              </a:rPr>
              <a:t>mean that you need to buy something!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3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CC"/>
                </a:solidFill>
              </a:rPr>
              <a:t>Participation in this event means taking on the responsibility to get just one person in the market for a new bed to the event!  </a:t>
            </a:r>
            <a:br>
              <a:rPr lang="en-US" sz="2000" dirty="0">
                <a:solidFill>
                  <a:srgbClr val="0033CC"/>
                </a:solidFill>
              </a:rPr>
            </a:b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2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13617-E51F-4B9F-A6B7-15668739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001" y="-120579"/>
            <a:ext cx="92872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82C8F-B249-434C-B8FA-3F6DBDA1FB22}"/>
              </a:ext>
            </a:extLst>
          </p:cNvPr>
          <p:cNvSpPr txBox="1"/>
          <p:nvPr/>
        </p:nvSpPr>
        <p:spPr>
          <a:xfrm>
            <a:off x="126127" y="414382"/>
            <a:ext cx="8991600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3200" b="1" kern="1400" dirty="0">
              <a:ln>
                <a:noFill/>
              </a:ln>
              <a:solidFill>
                <a:srgbClr val="003399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FA3BBA-C091-4E01-B4A9-4C6B2F457564}"/>
              </a:ext>
            </a:extLst>
          </p:cNvPr>
          <p:cNvSpPr/>
          <p:nvPr/>
        </p:nvSpPr>
        <p:spPr>
          <a:xfrm>
            <a:off x="76200" y="6459554"/>
            <a:ext cx="8991600" cy="277867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CFSbeds.com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361DA-1DDA-470F-8EFB-7C25A4BD3BE2}"/>
              </a:ext>
            </a:extLst>
          </p:cNvPr>
          <p:cNvSpPr txBox="1"/>
          <p:nvPr/>
        </p:nvSpPr>
        <p:spPr>
          <a:xfrm>
            <a:off x="1447800" y="1828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	</a:t>
            </a:r>
            <a:r>
              <a:rPr lang="en-US" sz="2400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E46344-052F-08D0-4DFC-6F7E0BFF3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810" y="933492"/>
            <a:ext cx="7053390" cy="39650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8B06E9-2E35-4BFA-89D6-6872D89D8FC3}"/>
              </a:ext>
            </a:extLst>
          </p:cNvPr>
          <p:cNvSpPr txBox="1"/>
          <p:nvPr/>
        </p:nvSpPr>
        <p:spPr>
          <a:xfrm>
            <a:off x="533400" y="5408925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Student / Family Referrals Make All the Difference Between Success &amp; Failure!</a:t>
            </a:r>
          </a:p>
        </p:txBody>
      </p:sp>
    </p:spTree>
    <p:extLst>
      <p:ext uri="{BB962C8B-B14F-4D97-AF65-F5344CB8AC3E}">
        <p14:creationId xmlns:p14="http://schemas.microsoft.com/office/powerpoint/2010/main" val="72083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082C8F-B249-434C-B8FA-3F6DBDA1FB22}"/>
              </a:ext>
            </a:extLst>
          </p:cNvPr>
          <p:cNvSpPr txBox="1"/>
          <p:nvPr/>
        </p:nvSpPr>
        <p:spPr>
          <a:xfrm>
            <a:off x="152399" y="956171"/>
            <a:ext cx="8991600" cy="229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CD5BCD5-FE9F-42EE-BD97-9662F775052E}"/>
              </a:ext>
            </a:extLst>
          </p:cNvPr>
          <p:cNvSpPr/>
          <p:nvPr/>
        </p:nvSpPr>
        <p:spPr>
          <a:xfrm>
            <a:off x="685800" y="4922028"/>
            <a:ext cx="3745174" cy="1295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BC4D0-B7F5-483C-E91D-DD1CCECD4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491" y="674218"/>
            <a:ext cx="4283390" cy="5543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0645F-17C7-2DEC-8DCB-9B94FDFB6B28}"/>
              </a:ext>
            </a:extLst>
          </p:cNvPr>
          <p:cNvSpPr txBox="1"/>
          <p:nvPr/>
        </p:nvSpPr>
        <p:spPr>
          <a:xfrm>
            <a:off x="533400" y="956171"/>
            <a:ext cx="335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</a:rPr>
              <a:t>2024 Goal</a:t>
            </a:r>
          </a:p>
          <a:p>
            <a:pPr algn="ctr"/>
            <a:endParaRPr lang="en-US" sz="2400" dirty="0">
              <a:solidFill>
                <a:srgbClr val="003399"/>
              </a:solidFill>
            </a:endParaRPr>
          </a:p>
          <a:p>
            <a:pPr algn="ctr"/>
            <a:r>
              <a:rPr lang="en-US" sz="2400" dirty="0">
                <a:solidFill>
                  <a:srgbClr val="003399"/>
                </a:solidFill>
              </a:rPr>
              <a:t>Every family finds one person in the market for a new mattress and gets them to the event</a:t>
            </a:r>
          </a:p>
          <a:p>
            <a:pPr algn="ctr"/>
            <a:endParaRPr lang="en-US" sz="2400" dirty="0">
              <a:solidFill>
                <a:srgbClr val="003399"/>
              </a:solidFill>
            </a:endParaRPr>
          </a:p>
          <a:p>
            <a:pPr algn="ctr"/>
            <a:r>
              <a:rPr lang="en-US" sz="2400" dirty="0">
                <a:solidFill>
                  <a:srgbClr val="003399"/>
                </a:solidFill>
              </a:rPr>
              <a:t>250 students/referrals</a:t>
            </a:r>
          </a:p>
          <a:p>
            <a:pPr algn="ctr"/>
            <a:r>
              <a:rPr lang="en-US" sz="2400" dirty="0">
                <a:solidFill>
                  <a:srgbClr val="003399"/>
                </a:solidFill>
              </a:rPr>
              <a:t> = $55,000+</a:t>
            </a:r>
          </a:p>
        </p:txBody>
      </p:sp>
    </p:spTree>
    <p:extLst>
      <p:ext uri="{BB962C8B-B14F-4D97-AF65-F5344CB8AC3E}">
        <p14:creationId xmlns:p14="http://schemas.microsoft.com/office/powerpoint/2010/main" val="39008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13617-E51F-4B9F-A6B7-15668739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82C8F-B249-434C-B8FA-3F6DBDA1FB22}"/>
              </a:ext>
            </a:extLst>
          </p:cNvPr>
          <p:cNvSpPr txBox="1"/>
          <p:nvPr/>
        </p:nvSpPr>
        <p:spPr>
          <a:xfrm>
            <a:off x="152399" y="956171"/>
            <a:ext cx="8991600" cy="229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657B08-49ED-4B7C-8F50-FD9981483871}"/>
              </a:ext>
            </a:extLst>
          </p:cNvPr>
          <p:cNvSpPr txBox="1"/>
          <p:nvPr/>
        </p:nvSpPr>
        <p:spPr>
          <a:xfrm>
            <a:off x="914400" y="393885"/>
            <a:ext cx="7360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3399"/>
                </a:solidFill>
              </a:rPr>
              <a:t>Find Your One &amp; Make a Difference!!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264EF-9D79-48F0-98A3-8323E2B41489}"/>
              </a:ext>
            </a:extLst>
          </p:cNvPr>
          <p:cNvSpPr txBox="1"/>
          <p:nvPr/>
        </p:nvSpPr>
        <p:spPr>
          <a:xfrm>
            <a:off x="656893" y="1133223"/>
            <a:ext cx="5638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90000"/>
            </a:pPr>
            <a:endParaRPr lang="en-US" sz="2000" dirty="0">
              <a:solidFill>
                <a:srgbClr val="003399"/>
              </a:solidFill>
            </a:endParaRPr>
          </a:p>
          <a:p>
            <a:pPr marL="285750" indent="-285750">
              <a:buClr>
                <a:srgbClr val="0070C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99"/>
                </a:solidFill>
              </a:rPr>
              <a:t>Take a picture of your student’s referral flyer and text it to everyone you know</a:t>
            </a:r>
          </a:p>
          <a:p>
            <a:pPr marL="342900" indent="-342900">
              <a:buClr>
                <a:srgbClr val="0070C0"/>
              </a:buClr>
              <a:buSzPct val="9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399"/>
              </a:solidFill>
            </a:endParaRPr>
          </a:p>
          <a:p>
            <a:pPr marL="285750" indent="-285750">
              <a:buClr>
                <a:srgbClr val="0070C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99"/>
                </a:solidFill>
              </a:rPr>
              <a:t>Go to the Facebook event &amp; indicated that you’re “Going”, then share it with all your Friends</a:t>
            </a:r>
          </a:p>
          <a:p>
            <a:pPr marL="285750" indent="-285750">
              <a:buClr>
                <a:srgbClr val="0070C0"/>
              </a:buClr>
              <a:buSzPct val="9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399"/>
              </a:solidFill>
            </a:endParaRPr>
          </a:p>
          <a:p>
            <a:pPr marL="285750" indent="-285750">
              <a:buClr>
                <a:srgbClr val="0070C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99"/>
                </a:solidFill>
              </a:rPr>
              <a:t>Post the referral flyer on ALL social media platforms that you utilize</a:t>
            </a:r>
          </a:p>
          <a:p>
            <a:pPr marL="285750" indent="-285750">
              <a:buClr>
                <a:srgbClr val="0070C0"/>
              </a:buClr>
              <a:buSzPct val="9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399"/>
              </a:solidFill>
            </a:endParaRPr>
          </a:p>
          <a:p>
            <a:pPr marL="285750" indent="-285750">
              <a:buClr>
                <a:srgbClr val="0070C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99"/>
                </a:solidFill>
              </a:rPr>
              <a:t>Put a referral flyer up at your office</a:t>
            </a:r>
          </a:p>
          <a:p>
            <a:pPr marL="285750" indent="-285750">
              <a:buClr>
                <a:srgbClr val="0070C0"/>
              </a:buClr>
              <a:buSzPct val="9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399"/>
              </a:solidFill>
            </a:endParaRPr>
          </a:p>
          <a:p>
            <a:pPr marL="285750" indent="-285750">
              <a:buClr>
                <a:srgbClr val="0070C0"/>
              </a:buClr>
              <a:buSzPct val="9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C8E1A-FFFA-4FD1-92CC-94807D5FF010}"/>
              </a:ext>
            </a:extLst>
          </p:cNvPr>
          <p:cNvSpPr txBox="1"/>
          <p:nvPr/>
        </p:nvSpPr>
        <p:spPr>
          <a:xfrm>
            <a:off x="6400800" y="1371600"/>
            <a:ext cx="2388615" cy="372409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6576" indent="0">
              <a:buClr>
                <a:srgbClr val="0070C0"/>
              </a:buClr>
              <a:buSzPct val="90000"/>
              <a:buNone/>
            </a:pPr>
            <a:endParaRPr lang="en-US" sz="2000" dirty="0"/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3399"/>
                </a:solidFill>
              </a:rPr>
              <a:t>Parents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3399"/>
                </a:solidFill>
              </a:rPr>
              <a:t>Friends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3399"/>
                </a:solidFill>
              </a:rPr>
              <a:t>Neighbors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3399"/>
                </a:solidFill>
              </a:rPr>
              <a:t>Brothers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3399"/>
                </a:solidFill>
              </a:rPr>
              <a:t>Sisters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3399"/>
                </a:solidFill>
              </a:rPr>
              <a:t>Cousins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3399"/>
                </a:solidFill>
              </a:rPr>
              <a:t>Aunts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3399"/>
                </a:solidFill>
              </a:rPr>
              <a:t>Uncles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3399"/>
                </a:solidFill>
              </a:rPr>
              <a:t>Coworkers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3399"/>
                </a:solidFill>
              </a:rPr>
              <a:t>Church Members</a:t>
            </a:r>
          </a:p>
          <a:p>
            <a:pPr marL="80010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6" name="Wave 15">
            <a:extLst>
              <a:ext uri="{FF2B5EF4-FFF2-40B4-BE49-F238E27FC236}">
                <a16:creationId xmlns:a16="http://schemas.microsoft.com/office/drawing/2014/main" id="{3AE042D2-A343-49D7-A098-56489E7E6FF5}"/>
              </a:ext>
            </a:extLst>
          </p:cNvPr>
          <p:cNvSpPr/>
          <p:nvPr/>
        </p:nvSpPr>
        <p:spPr>
          <a:xfrm>
            <a:off x="656894" y="5056917"/>
            <a:ext cx="8002964" cy="1588417"/>
          </a:xfrm>
          <a:prstGeom prst="wav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97% of text messages get open and read. HUGE opportunity to reach a large amount of people!</a:t>
            </a:r>
          </a:p>
        </p:txBody>
      </p:sp>
    </p:spTree>
    <p:extLst>
      <p:ext uri="{BB962C8B-B14F-4D97-AF65-F5344CB8AC3E}">
        <p14:creationId xmlns:p14="http://schemas.microsoft.com/office/powerpoint/2010/main" val="336882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713617-E51F-4B9F-A6B7-15668739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001" y="-120579"/>
            <a:ext cx="9287200" cy="457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82C8F-B249-434C-B8FA-3F6DBDA1FB22}"/>
              </a:ext>
            </a:extLst>
          </p:cNvPr>
          <p:cNvSpPr txBox="1"/>
          <p:nvPr/>
        </p:nvSpPr>
        <p:spPr>
          <a:xfrm>
            <a:off x="126127" y="414382"/>
            <a:ext cx="8991600" cy="64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3200" b="1" kern="1400" dirty="0">
              <a:ln>
                <a:noFill/>
              </a:ln>
              <a:solidFill>
                <a:srgbClr val="003399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361DA-1DDA-470F-8EFB-7C25A4BD3BE2}"/>
              </a:ext>
            </a:extLst>
          </p:cNvPr>
          <p:cNvSpPr txBox="1"/>
          <p:nvPr/>
        </p:nvSpPr>
        <p:spPr>
          <a:xfrm>
            <a:off x="1846115" y="503669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</a:rPr>
              <a:t>	</a:t>
            </a:r>
            <a:r>
              <a:rPr lang="en-US" sz="2400" dirty="0"/>
              <a:t>	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22CE543D-5544-4F4E-83D5-5C576ED50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070" y="2382051"/>
            <a:ext cx="5067709" cy="36188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E5F19F-5128-47B6-96E8-BEDF0590EC30}"/>
              </a:ext>
            </a:extLst>
          </p:cNvPr>
          <p:cNvSpPr/>
          <p:nvPr/>
        </p:nvSpPr>
        <p:spPr>
          <a:xfrm>
            <a:off x="1660870" y="1873934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0CDB2E-6C03-4F6A-A0D5-55FDB26919FB}"/>
              </a:ext>
            </a:extLst>
          </p:cNvPr>
          <p:cNvSpPr/>
          <p:nvPr/>
        </p:nvSpPr>
        <p:spPr>
          <a:xfrm>
            <a:off x="6400800" y="1667976"/>
            <a:ext cx="1646418" cy="3711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9DAC577-59F8-474E-8925-3932DB7EA5AB}"/>
              </a:ext>
            </a:extLst>
          </p:cNvPr>
          <p:cNvSpPr/>
          <p:nvPr/>
        </p:nvSpPr>
        <p:spPr>
          <a:xfrm>
            <a:off x="3461095" y="375353"/>
            <a:ext cx="4495800" cy="1943100"/>
          </a:xfrm>
          <a:prstGeom prst="wedgeEllipseCallout">
            <a:avLst>
              <a:gd name="adj1" fmla="val -33708"/>
              <a:gd name="adj2" fmla="val 78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5D503B-1B02-484D-B129-CBD2F42DC81C}"/>
              </a:ext>
            </a:extLst>
          </p:cNvPr>
          <p:cNvSpPr txBox="1"/>
          <p:nvPr/>
        </p:nvSpPr>
        <p:spPr>
          <a:xfrm>
            <a:off x="3407601" y="869849"/>
            <a:ext cx="46403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How’d you sleep </a:t>
            </a:r>
          </a:p>
          <a:p>
            <a:pPr algn="ctr"/>
            <a:r>
              <a:rPr lang="en-US" sz="2800" dirty="0"/>
              <a:t>last night?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BF70DF-9A40-4A99-AA92-ECA4764BED78}"/>
              </a:ext>
            </a:extLst>
          </p:cNvPr>
          <p:cNvSpPr/>
          <p:nvPr/>
        </p:nvSpPr>
        <p:spPr>
          <a:xfrm>
            <a:off x="5943600" y="2382051"/>
            <a:ext cx="1646417" cy="2844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905AD6-5596-462E-BDD3-922B2D18CAB3}"/>
              </a:ext>
            </a:extLst>
          </p:cNvPr>
          <p:cNvSpPr txBox="1"/>
          <p:nvPr/>
        </p:nvSpPr>
        <p:spPr>
          <a:xfrm>
            <a:off x="609600" y="6182008"/>
            <a:ext cx="7942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Talk to Everyone You Know!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27B52-B7B1-F82A-A38A-990E4CD54B2B}"/>
              </a:ext>
            </a:extLst>
          </p:cNvPr>
          <p:cNvSpPr txBox="1"/>
          <p:nvPr/>
        </p:nvSpPr>
        <p:spPr>
          <a:xfrm>
            <a:off x="277943" y="559786"/>
            <a:ext cx="3183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#</a:t>
            </a:r>
            <a:r>
              <a:rPr lang="en-US" sz="2000" b="1" dirty="0">
                <a:solidFill>
                  <a:schemeClr val="bg1"/>
                </a:solidFill>
              </a:rPr>
              <a:t>#1 Thing you can do…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8371033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1420</TotalTime>
  <Words>543</Words>
  <Application>Microsoft Office PowerPoint</Application>
  <PresentationFormat>On-screen Show (4:3)</PresentationFormat>
  <Paragraphs>134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Rockwell Nova</vt:lpstr>
      <vt:lpstr>Wingdings</vt:lpstr>
      <vt:lpstr>Wingdings 2</vt:lpstr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CFS – Parent Meeting</dc:title>
  <dc:creator>Windows User</dc:creator>
  <cp:lastModifiedBy>Derek Morawski</cp:lastModifiedBy>
  <cp:revision>126</cp:revision>
  <dcterms:created xsi:type="dcterms:W3CDTF">2020-06-05T23:08:46Z</dcterms:created>
  <dcterms:modified xsi:type="dcterms:W3CDTF">2024-01-16T00:05:30Z</dcterms:modified>
</cp:coreProperties>
</file>